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D9F3"/>
    <a:srgbClr val="99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6946-39FC-11D7-A6F0-8351138E5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9AF9E-0AFB-AF56-8B07-73EDFDCA2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201EF-65B6-8D84-2655-BDC68DBF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894B-DF68-0881-3567-274B55D83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7580-07D6-D9B4-B015-CEA20CEA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EA34-95F1-F981-F018-EEE24662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CB38E-DCE9-A319-A651-BA252BAAC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D3B11-6292-B0BE-9E28-668CB1845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563D7-8DE7-3119-EE65-4D672EAA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A4924-4CBB-0B9D-5568-7926C549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60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5DEF71-032D-F47B-CF9F-4398E2C0A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A8785F-ACE5-9D07-AB93-DD059A2BB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C65E-EE4A-03BB-0616-E2A813C3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28579-F030-FD10-1172-C2C2F656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6A6F-8896-E66A-A249-9F377218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F7C8-4650-483B-9B4C-2630F8B8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520F5-AA7A-E9F0-8C53-E5F04607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2502C-2C20-638F-E4DA-C43E3A92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0670-9CD6-130B-3E97-ABBE0B454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99589-779C-A1F7-5FE2-22F0BEB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6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B1CB-DC02-2366-FE03-272DB54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6458C-ABAC-7FA3-5280-5BBA497D1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EC30B-E804-B782-4100-57276D8F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4C3E-4D42-ACCD-BED5-85680913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D158-0F8E-58F7-967F-1F133FCF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24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32EC-8050-FF70-59C4-2CCCA3888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E4CE-D9B8-5B85-74FC-0F5829FCE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C5B04-D726-96CE-A657-C0FCDE0EB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C5CC8-8EE9-155E-1E45-FC70DD22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F7D3-5D87-1B50-BFBD-58627B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F8CA5-D2C9-CE5A-BA14-B4862F92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9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EAFA-6C17-8F0A-A6C7-9681EF13A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35D2-DB8E-03AB-A243-80BFDE6B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18AEC-EFBC-97A9-E8E8-E47844C87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C949F-B19B-D2DF-A733-A89A3955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BFC22-0765-4EB7-D588-DE6F530880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41AF2-65AA-0BCD-5E13-74835F43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ED2DA4-6965-5CE4-8ABC-6F0B130E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56C81-241A-517B-B459-C32DE2B0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9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E682-CC57-C7D3-008F-32FB20AC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97C6D-711A-381B-9DE0-F7E38895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276776-560E-592D-38EE-6205414E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2FA90-D0BD-1B08-F4D6-29B423EF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3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67A4C-C6F7-4F38-B813-A623D4814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91E91-4923-A950-F1F6-AD91FECF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6DFB6-B2D3-0113-2138-49E619546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3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DD0E-4CE6-5AB3-16CB-4AD44BD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AFD4-CDE6-4961-5BA3-97CB7FA65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99779-8F16-0385-A3E2-E7F0B3119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7BC1-3425-B1CE-D3B3-C595F27C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6D205-CFC5-F179-E5F3-17C26277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50E3B-510B-29BB-EDD4-79B094C45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22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24B7-2DB3-7EEB-C532-0A8D7E6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F8B7C7-DFAB-592A-AC4C-2887273C9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92EF-16F4-5C9E-77D2-5A2E0BC07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342A3-3958-03B9-4491-AE9DF1E3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F957C-CB8F-4B78-BC64-E55CBD45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72831-D175-E525-8199-849BA329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0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21905-8B35-14BE-BFB5-FE0F5D738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477EB-8197-E6BD-73D7-17E70161C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40AA7-373A-58F3-09F3-EE6A350C1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CD993-5A43-4B58-A07F-F0B7F36DAE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1E524-912D-4EAE-D145-AA9E2F1A9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3B892-39AA-34D2-0A45-0F01B3846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03872-B9A0-414F-BA2E-21E3D31F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11" Type="http://schemas.openxmlformats.org/officeDocument/2006/relationships/image" Target="../media/image12.png"/><Relationship Id="rId5" Type="http://schemas.openxmlformats.org/officeDocument/2006/relationships/image" Target="../media/image3.jpeg"/><Relationship Id="rId10" Type="http://schemas.openxmlformats.org/officeDocument/2006/relationships/image" Target="../media/image10.jpeg"/><Relationship Id="rId4" Type="http://schemas.openxmlformats.org/officeDocument/2006/relationships/image" Target="../media/image2.jpe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A8E95-A0EA-5072-B220-7BEEF20A9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A1E9E3-8141-223E-CF38-0733114FB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0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5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7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0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72434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13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571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7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628289" y="1904258"/>
            <a:ext cx="1796904" cy="14470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5352084" y="1757833"/>
            <a:ext cx="2913021" cy="1671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82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2A66E4-1603-0613-E9A7-1D38F5287ECE}"/>
              </a:ext>
            </a:extLst>
          </p:cNvPr>
          <p:cNvSpPr txBox="1"/>
          <p:nvPr/>
        </p:nvSpPr>
        <p:spPr>
          <a:xfrm>
            <a:off x="295183" y="654714"/>
            <a:ext cx="60945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Virtual Personal Assistants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Siri (Apple)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Alexa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Assistant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Cortana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Filtering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Gmail's spam filter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Outlook's junk mail filter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Assassin (open-source spam filter)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Falcon Fraud Manager (FICO)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Actimize Fraud Detection (NICE)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SAS Fraud Detection (SAS Institute)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Customer Service Chatbots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Zendesk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Intercom Chatbot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LivePerson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97CFC-777A-26E4-8A70-B567A5C60210}"/>
              </a:ext>
            </a:extLst>
          </p:cNvPr>
          <p:cNvSpPr txBox="1"/>
          <p:nvPr/>
        </p:nvSpPr>
        <p:spPr>
          <a:xfrm>
            <a:off x="6509552" y="654714"/>
            <a:ext cx="481835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Language Translation Services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Translate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Translator (Microsoft)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Translator (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DeepL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Recognition and Tagging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</a:t>
            </a: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Rekognition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(Amazon)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 Cloud Vision API (Google)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Microsoft Azure Computer Vision (Microsoft)</a:t>
            </a:r>
          </a:p>
          <a:p>
            <a:pPr algn="l"/>
            <a:r>
              <a:rPr lang="en-US" sz="2000" b="1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Medical Diagnosis Systems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IBM Watson Health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Aidoc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(Medical imaging analysis)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Zebra Medical Vision (Medical imaging analysis)</a:t>
            </a:r>
          </a:p>
        </p:txBody>
      </p:sp>
      <p:pic>
        <p:nvPicPr>
          <p:cNvPr id="1028" name="Picture 4" descr="Siri - Apple">
            <a:extLst>
              <a:ext uri="{FF2B5EF4-FFF2-40B4-BE49-F238E27FC236}">
                <a16:creationId xmlns:a16="http://schemas.microsoft.com/office/drawing/2014/main" id="{B5A02A1E-520E-D90A-8148-7668F045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0" y="740547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Alexa">
            <a:extLst>
              <a:ext uri="{FF2B5EF4-FFF2-40B4-BE49-F238E27FC236}">
                <a16:creationId xmlns:a16="http://schemas.microsoft.com/office/drawing/2014/main" id="{CBA954E1-0EA7-97D7-AC3D-EA3DABB87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010" y="815733"/>
            <a:ext cx="679275" cy="6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assistant icon logo symbol 22484497 PNG">
            <a:extLst>
              <a:ext uri="{FF2B5EF4-FFF2-40B4-BE49-F238E27FC236}">
                <a16:creationId xmlns:a16="http://schemas.microsoft.com/office/drawing/2014/main" id="{91DE095D-7A43-469D-A63A-A9DA58A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526" y="1719045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ortana Logo PNG Vector (EPS) Free Download">
            <a:extLst>
              <a:ext uri="{FF2B5EF4-FFF2-40B4-BE49-F238E27FC236}">
                <a16:creationId xmlns:a16="http://schemas.microsoft.com/office/drawing/2014/main" id="{96CA49C4-A0B4-534B-565D-C535EA5A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316" y="1639144"/>
            <a:ext cx="82964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endesk logo - Social media &amp; Logos Icons">
            <a:extLst>
              <a:ext uri="{FF2B5EF4-FFF2-40B4-BE49-F238E27FC236}">
                <a16:creationId xmlns:a16="http://schemas.microsoft.com/office/drawing/2014/main" id="{F0EDD803-D9D3-D2E4-EC4E-F2D7801C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073" y="4724115"/>
            <a:ext cx="1255134" cy="12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king Internet Business Personal | Intercom">
            <a:extLst>
              <a:ext uri="{FF2B5EF4-FFF2-40B4-BE49-F238E27FC236}">
                <a16:creationId xmlns:a16="http://schemas.microsoft.com/office/drawing/2014/main" id="{FE8EA96B-DBF5-9744-A82D-91F5B58E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15" y="4936860"/>
            <a:ext cx="829644" cy="82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ivePerson">
            <a:extLst>
              <a:ext uri="{FF2B5EF4-FFF2-40B4-BE49-F238E27FC236}">
                <a16:creationId xmlns:a16="http://schemas.microsoft.com/office/drawing/2014/main" id="{615966B1-878A-3ED9-31D2-2821AB6E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67" y="4761597"/>
            <a:ext cx="1180169" cy="118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601BB57-050C-D3B9-AC17-463FF5529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04" b="29111"/>
          <a:stretch/>
        </p:blipFill>
        <p:spPr bwMode="auto">
          <a:xfrm>
            <a:off x="7199468" y="4936860"/>
            <a:ext cx="2143125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nnecting people by driving innovation - About | Telus Ventures">
            <a:extLst>
              <a:ext uri="{FF2B5EF4-FFF2-40B4-BE49-F238E27FC236}">
                <a16:creationId xmlns:a16="http://schemas.microsoft.com/office/drawing/2014/main" id="{88186575-E316-67A1-B678-19163024A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28" b="28519"/>
          <a:stretch/>
        </p:blipFill>
        <p:spPr bwMode="auto">
          <a:xfrm>
            <a:off x="9296985" y="4936860"/>
            <a:ext cx="2076531" cy="8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mazon Rekognition Pricing, Reviews and Features (February 2024) -  SaaSworthy.com">
            <a:extLst>
              <a:ext uri="{FF2B5EF4-FFF2-40B4-BE49-F238E27FC236}">
                <a16:creationId xmlns:a16="http://schemas.microsoft.com/office/drawing/2014/main" id="{EF4B78FF-0FCA-F7A3-168F-C47B6CD3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2133867"/>
            <a:ext cx="829646" cy="100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71C411B-11C7-0610-5E8A-1B7542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084" y="878749"/>
            <a:ext cx="829646" cy="8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g Hero 6 | Official Website | Disney Movies">
            <a:extLst>
              <a:ext uri="{FF2B5EF4-FFF2-40B4-BE49-F238E27FC236}">
                <a16:creationId xmlns:a16="http://schemas.microsoft.com/office/drawing/2014/main" id="{B563AF1F-EEDA-7372-88CF-0EADC9DB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1" y="0"/>
            <a:ext cx="58296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A.I.: Artificial Intelligence | Rotten Tomatoes">
            <a:extLst>
              <a:ext uri="{FF2B5EF4-FFF2-40B4-BE49-F238E27FC236}">
                <a16:creationId xmlns:a16="http://schemas.microsoft.com/office/drawing/2014/main" id="{B256DF13-845D-044D-9FE0-16C61C96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DA0DD-FECF-979B-14EE-BCD4BAAD6ADD}"/>
              </a:ext>
            </a:extLst>
          </p:cNvPr>
          <p:cNvSpPr txBox="1"/>
          <p:nvPr/>
        </p:nvSpPr>
        <p:spPr>
          <a:xfrm>
            <a:off x="870012" y="2952657"/>
            <a:ext cx="1155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Baymax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0D747-A8D3-5FEB-6807-DFF899434E2D}"/>
              </a:ext>
            </a:extLst>
          </p:cNvPr>
          <p:cNvSpPr txBox="1"/>
          <p:nvPr/>
        </p:nvSpPr>
        <p:spPr>
          <a:xfrm>
            <a:off x="11235417" y="-131348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WALL-E (2008) | ScreenRant">
            <a:extLst>
              <a:ext uri="{FF2B5EF4-FFF2-40B4-BE49-F238E27FC236}">
                <a16:creationId xmlns:a16="http://schemas.microsoft.com/office/drawing/2014/main" id="{89EBE7B8-080D-7AB6-6106-0089A36E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4678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east-Kingdom USA | MEA-029 WALL-E Series WALL-E &amp; EVE 2 PACK">
            <a:extLst>
              <a:ext uri="{FF2B5EF4-FFF2-40B4-BE49-F238E27FC236}">
                <a16:creationId xmlns:a16="http://schemas.microsoft.com/office/drawing/2014/main" id="{CCD69056-D03C-9BBD-F50C-9B8E765D8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-29356"/>
            <a:ext cx="56772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ED231-BE1F-88FC-0E15-8F4C4B61CA3F}"/>
              </a:ext>
            </a:extLst>
          </p:cNvPr>
          <p:cNvSpPr txBox="1"/>
          <p:nvPr/>
        </p:nvSpPr>
        <p:spPr>
          <a:xfrm>
            <a:off x="11032798" y="4998128"/>
            <a:ext cx="5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Eve</a:t>
            </a:r>
          </a:p>
        </p:txBody>
      </p:sp>
    </p:spTree>
    <p:extLst>
      <p:ext uri="{BB962C8B-B14F-4D97-AF65-F5344CB8AC3E}">
        <p14:creationId xmlns:p14="http://schemas.microsoft.com/office/powerpoint/2010/main" val="33182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8727328" y="1277355"/>
            <a:ext cx="2913021" cy="20739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07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I: how are schools using the technology in classrooms?">
            <a:extLst>
              <a:ext uri="{FF2B5EF4-FFF2-40B4-BE49-F238E27FC236}">
                <a16:creationId xmlns:a16="http://schemas.microsoft.com/office/drawing/2014/main" id="{34401697-AA6F-6303-B41A-BBB371D67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277421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FC692B-0D8C-DA60-971F-2D13CA3EA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458113"/>
              </p:ext>
            </p:extLst>
          </p:nvPr>
        </p:nvGraphicFramePr>
        <p:xfrm>
          <a:off x="292963" y="62144"/>
          <a:ext cx="11187451" cy="6787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410">
                  <a:extLst>
                    <a:ext uri="{9D8B030D-6E8A-4147-A177-3AD203B41FA5}">
                      <a16:colId xmlns:a16="http://schemas.microsoft.com/office/drawing/2014/main" val="1782616221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95808254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27048867"/>
                    </a:ext>
                  </a:extLst>
                </a:gridCol>
                <a:gridCol w="2802347">
                  <a:extLst>
                    <a:ext uri="{9D8B030D-6E8A-4147-A177-3AD203B41FA5}">
                      <a16:colId xmlns:a16="http://schemas.microsoft.com/office/drawing/2014/main" val="3306308156"/>
                    </a:ext>
                  </a:extLst>
                </a:gridCol>
              </a:tblGrid>
              <a:tr h="214492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2355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205521"/>
                  </a:ext>
                </a:extLst>
              </a:tr>
              <a:tr h="232144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78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B3373-AD43-5605-01AF-BE0232C0FE11}"/>
              </a:ext>
            </a:extLst>
          </p:cNvPr>
          <p:cNvSpPr txBox="1"/>
          <p:nvPr/>
        </p:nvSpPr>
        <p:spPr>
          <a:xfrm>
            <a:off x="487442" y="1556734"/>
            <a:ext cx="2308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Education</a:t>
            </a:r>
          </a:p>
          <a:p>
            <a:endParaRPr lang="en-US" sz="3200" dirty="0"/>
          </a:p>
        </p:txBody>
      </p:sp>
      <p:pic>
        <p:nvPicPr>
          <p:cNvPr id="7" name="Picture 6" descr="How AI Can Transform The Transportation Industry">
            <a:extLst>
              <a:ext uri="{FF2B5EF4-FFF2-40B4-BE49-F238E27FC236}">
                <a16:creationId xmlns:a16="http://schemas.microsoft.com/office/drawing/2014/main" id="{2B7B521E-BC63-4855-F5E1-0366C29E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89" y="58839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005B-6E78-EB65-93D1-BA0BCBF0F616}"/>
              </a:ext>
            </a:extLst>
          </p:cNvPr>
          <p:cNvSpPr txBox="1"/>
          <p:nvPr/>
        </p:nvSpPr>
        <p:spPr>
          <a:xfrm>
            <a:off x="6139978" y="1556730"/>
            <a:ext cx="218444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Transport</a:t>
            </a:r>
          </a:p>
          <a:p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9" name="Picture 8" descr="How Artificial Intelligence Can Be Used in Agriculture">
            <a:extLst>
              <a:ext uri="{FF2B5EF4-FFF2-40B4-BE49-F238E27FC236}">
                <a16:creationId xmlns:a16="http://schemas.microsoft.com/office/drawing/2014/main" id="{C9EF827B-6C7E-FE23-E649-4322BBF6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035" y="78241"/>
            <a:ext cx="2793613" cy="214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8B10F-7471-416A-E47C-A35B1AF6B715}"/>
              </a:ext>
            </a:extLst>
          </p:cNvPr>
          <p:cNvSpPr txBox="1"/>
          <p:nvPr/>
        </p:nvSpPr>
        <p:spPr>
          <a:xfrm>
            <a:off x="8825913" y="1547851"/>
            <a:ext cx="25179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8000"/>
                </a:highlight>
              </a:rPr>
              <a:t>Agriculture</a:t>
            </a:r>
          </a:p>
          <a:p>
            <a:endParaRPr lang="en-US" sz="3200" dirty="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  <p:pic>
        <p:nvPicPr>
          <p:cNvPr id="11" name="Picture 10" descr="Generative AI in E-commerce: 6 Top Use Cases | Persado">
            <a:extLst>
              <a:ext uri="{FF2B5EF4-FFF2-40B4-BE49-F238E27FC236}">
                <a16:creationId xmlns:a16="http://schemas.microsoft.com/office/drawing/2014/main" id="{FB666D43-33D5-23D7-5E52-D26903669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3" y="2188413"/>
            <a:ext cx="2822154" cy="23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DBFDF3-A85D-3A74-A0B0-BFA54F27C3C9}"/>
              </a:ext>
            </a:extLst>
          </p:cNvPr>
          <p:cNvSpPr txBox="1"/>
          <p:nvPr/>
        </p:nvSpPr>
        <p:spPr>
          <a:xfrm>
            <a:off x="8825913" y="3920461"/>
            <a:ext cx="25813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E-commerce</a:t>
            </a:r>
          </a:p>
          <a:p>
            <a:endParaRPr lang="en-US" sz="3200" dirty="0"/>
          </a:p>
        </p:txBody>
      </p:sp>
      <p:pic>
        <p:nvPicPr>
          <p:cNvPr id="5" name="Picture 4" descr="AI In HealthCare Is Making Our World Healthier">
            <a:extLst>
              <a:ext uri="{FF2B5EF4-FFF2-40B4-BE49-F238E27FC236}">
                <a16:creationId xmlns:a16="http://schemas.microsoft.com/office/drawing/2014/main" id="{73187995-9D3B-EDB9-EE5B-814FCB8B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34" y="58839"/>
            <a:ext cx="2793613" cy="2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BD1C8-054C-1AF0-5B32-DD91C3BEC103}"/>
              </a:ext>
            </a:extLst>
          </p:cNvPr>
          <p:cNvSpPr txBox="1"/>
          <p:nvPr/>
        </p:nvSpPr>
        <p:spPr>
          <a:xfrm>
            <a:off x="3281923" y="1556733"/>
            <a:ext cx="252562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Healthcare</a:t>
            </a: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3" name="Picture 12" descr="The Future of Entertainment: Age of Convergence">
            <a:extLst>
              <a:ext uri="{FF2B5EF4-FFF2-40B4-BE49-F238E27FC236}">
                <a16:creationId xmlns:a16="http://schemas.microsoft.com/office/drawing/2014/main" id="{FFD02582-6C41-B232-58A8-F9FD0A39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0" y="2189551"/>
            <a:ext cx="2820399" cy="236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EB0323-C8C3-FC76-1694-391367F1F124}"/>
              </a:ext>
            </a:extLst>
          </p:cNvPr>
          <p:cNvSpPr txBox="1"/>
          <p:nvPr/>
        </p:nvSpPr>
        <p:spPr>
          <a:xfrm>
            <a:off x="312870" y="3920461"/>
            <a:ext cx="2545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80"/>
                </a:highlight>
              </a:rPr>
              <a:t>Entertainment</a:t>
            </a:r>
          </a:p>
          <a:p>
            <a:endParaRPr lang="en-US" sz="2800" dirty="0">
              <a:highlight>
                <a:srgbClr val="000080"/>
              </a:highlight>
            </a:endParaRPr>
          </a:p>
        </p:txBody>
      </p:sp>
      <p:pic>
        <p:nvPicPr>
          <p:cNvPr id="15" name="Picture 14" descr="Robotics">
            <a:extLst>
              <a:ext uri="{FF2B5EF4-FFF2-40B4-BE49-F238E27FC236}">
                <a16:creationId xmlns:a16="http://schemas.microsoft.com/office/drawing/2014/main" id="{CCEFAD35-7FE2-2647-D6D6-F266C66FB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54" y="2186574"/>
            <a:ext cx="3247683" cy="23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820607-49A8-DBF8-13A6-5EE23E35A42E}"/>
              </a:ext>
            </a:extLst>
          </p:cNvPr>
          <p:cNvSpPr txBox="1"/>
          <p:nvPr/>
        </p:nvSpPr>
        <p:spPr>
          <a:xfrm>
            <a:off x="6248508" y="3858905"/>
            <a:ext cx="20569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808080"/>
                </a:highlight>
              </a:rPr>
              <a:t>Robotics</a:t>
            </a:r>
          </a:p>
          <a:p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971A93F-17FF-25AD-29B4-A5D034B78D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2223" y="2175100"/>
            <a:ext cx="2837965" cy="23646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668FB3-D451-97AC-6192-BDCAD9398892}"/>
              </a:ext>
            </a:extLst>
          </p:cNvPr>
          <p:cNvSpPr txBox="1"/>
          <p:nvPr/>
        </p:nvSpPr>
        <p:spPr>
          <a:xfrm>
            <a:off x="3126559" y="3873191"/>
            <a:ext cx="25747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</a:rPr>
              <a:t>Social Media</a:t>
            </a:r>
          </a:p>
          <a:p>
            <a:endParaRPr lang="en-US" sz="3200" dirty="0"/>
          </a:p>
        </p:txBody>
      </p:sp>
      <p:pic>
        <p:nvPicPr>
          <p:cNvPr id="19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F08A9310-7E89-0EA7-3EE3-10094EC3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22" y="4539793"/>
            <a:ext cx="2837965" cy="232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4A00CB-EA52-7A0A-3001-6488EF677CD1}"/>
              </a:ext>
            </a:extLst>
          </p:cNvPr>
          <p:cNvSpPr txBox="1"/>
          <p:nvPr/>
        </p:nvSpPr>
        <p:spPr>
          <a:xfrm>
            <a:off x="3283527" y="6211322"/>
            <a:ext cx="252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808080"/>
                </a:highlight>
              </a:rPr>
              <a:t>Surveillance</a:t>
            </a:r>
            <a:endParaRPr lang="en-US" sz="3200" dirty="0">
              <a:highlight>
                <a:srgbClr val="808080"/>
              </a:highlight>
            </a:endParaRPr>
          </a:p>
        </p:txBody>
      </p:sp>
      <p:pic>
        <p:nvPicPr>
          <p:cNvPr id="1036" name="Picture 12" descr="AI in Finance: Applications, Use Cases, and Future Prospects">
            <a:extLst>
              <a:ext uri="{FF2B5EF4-FFF2-40B4-BE49-F238E27FC236}">
                <a16:creationId xmlns:a16="http://schemas.microsoft.com/office/drawing/2014/main" id="{274960E2-0F45-01DB-FFDB-3D4DE862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" y="4522064"/>
            <a:ext cx="2857500" cy="233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725144-D9D9-09F9-6A31-2D863A5232BE}"/>
              </a:ext>
            </a:extLst>
          </p:cNvPr>
          <p:cNvSpPr txBox="1"/>
          <p:nvPr/>
        </p:nvSpPr>
        <p:spPr>
          <a:xfrm>
            <a:off x="740544" y="6112265"/>
            <a:ext cx="1854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Finance</a:t>
            </a:r>
          </a:p>
          <a:p>
            <a:endParaRPr lang="en-US" sz="3200" dirty="0"/>
          </a:p>
        </p:txBody>
      </p:sp>
      <p:pic>
        <p:nvPicPr>
          <p:cNvPr id="23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65404821-BB67-41E5-C0BE-A09153A6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748" y="4539793"/>
            <a:ext cx="2837686" cy="229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8351EAF-0932-B10E-32BA-877863E110FC}"/>
              </a:ext>
            </a:extLst>
          </p:cNvPr>
          <p:cNvSpPr txBox="1"/>
          <p:nvPr/>
        </p:nvSpPr>
        <p:spPr>
          <a:xfrm>
            <a:off x="9211337" y="6179594"/>
            <a:ext cx="1808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highlight>
                  <a:srgbClr val="C0C0C0"/>
                </a:highlight>
              </a:rPr>
              <a:t>Gaming</a:t>
            </a:r>
          </a:p>
          <a:p>
            <a:endParaRPr lang="en-US" sz="3600" dirty="0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BD9277-1001-F434-1A0E-8CC651F2DB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1968" y="4490289"/>
            <a:ext cx="2854780" cy="2331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AC4330A-544D-34FC-5CC8-B3B38428E5CC}"/>
              </a:ext>
            </a:extLst>
          </p:cNvPr>
          <p:cNvSpPr txBox="1"/>
          <p:nvPr/>
        </p:nvSpPr>
        <p:spPr>
          <a:xfrm>
            <a:off x="6052231" y="6151859"/>
            <a:ext cx="24724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</a:rPr>
              <a:t>Astronomy</a:t>
            </a:r>
          </a:p>
          <a:p>
            <a:endParaRPr lang="en-US" sz="32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03861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40B9AD-8135-D4FD-4568-045B3FF14B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E1C90-23BF-6830-75AD-8CBF9E15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293"/>
            <a:ext cx="8531441" cy="55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uperintelligence: Paths, Dangers, Strategies: Bostrom, Nick:  0884960011388: Amazon.com: Books">
            <a:extLst>
              <a:ext uri="{FF2B5EF4-FFF2-40B4-BE49-F238E27FC236}">
                <a16:creationId xmlns:a16="http://schemas.microsoft.com/office/drawing/2014/main" id="{A5885679-D3E1-5975-50C9-B6AD6332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116" y="559293"/>
            <a:ext cx="3666884" cy="55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673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724FB-6611-E208-48A4-C96B6047D6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C012A8D6-FA89-7E0C-312D-84A4B3219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04376" y="3604008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289428F-DFF8-B404-B809-E6E49D3CC818}"/>
              </a:ext>
            </a:extLst>
          </p:cNvPr>
          <p:cNvSpPr/>
          <p:nvPr/>
        </p:nvSpPr>
        <p:spPr>
          <a:xfrm>
            <a:off x="2413167" y="5088266"/>
            <a:ext cx="2474720" cy="1502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83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Narrow AI 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B79F89-2798-2268-3286-F4AA2CB98424}"/>
              </a:ext>
            </a:extLst>
          </p:cNvPr>
          <p:cNvSpPr/>
          <p:nvPr/>
        </p:nvSpPr>
        <p:spPr>
          <a:xfrm>
            <a:off x="2524874" y="3728727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Reactive Machines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E2276-359B-7C57-40AC-EA6D8F8D538A}"/>
              </a:ext>
            </a:extLst>
          </p:cNvPr>
          <p:cNvSpPr/>
          <p:nvPr/>
        </p:nvSpPr>
        <p:spPr>
          <a:xfrm>
            <a:off x="2508440" y="5262268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Memory AI</a:t>
            </a:r>
            <a:endParaRPr lang="en-US" sz="2800" b="1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6FEC58-18C4-575C-E2FD-F2122CE1428B}"/>
              </a:ext>
            </a:extLst>
          </p:cNvPr>
          <p:cNvSpPr/>
          <p:nvPr/>
        </p:nvSpPr>
        <p:spPr>
          <a:xfrm>
            <a:off x="5875046" y="4393862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Theory of Mind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5E6C0-6D85-FF9C-4180-47331731BDEE}"/>
              </a:ext>
            </a:extLst>
          </p:cNvPr>
          <p:cNvSpPr/>
          <p:nvPr/>
        </p:nvSpPr>
        <p:spPr>
          <a:xfrm>
            <a:off x="9122303" y="4305831"/>
            <a:ext cx="225130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 Awareness</a:t>
            </a:r>
            <a:endParaRPr lang="en-US" sz="2800" b="1" dirty="0">
              <a:solidFill>
                <a:srgbClr val="FFFF0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0E3020-40FE-4788-9A5B-B866AFABCEDB}"/>
              </a:ext>
            </a:extLst>
          </p:cNvPr>
          <p:cNvCxnSpPr>
            <a:cxnSpLocks/>
          </p:cNvCxnSpPr>
          <p:nvPr/>
        </p:nvCxnSpPr>
        <p:spPr>
          <a:xfrm>
            <a:off x="2552830" y="3506680"/>
            <a:ext cx="9085787" cy="2230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9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95AFD5AA-39F3-2DF6-F34C-DB5E1E4F6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8" y="1815484"/>
            <a:ext cx="8088543" cy="45498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31D56-34FC-67BC-C030-D7DF67CC46DA}"/>
              </a:ext>
            </a:extLst>
          </p:cNvPr>
          <p:cNvSpPr/>
          <p:nvPr/>
        </p:nvSpPr>
        <p:spPr>
          <a:xfrm>
            <a:off x="3586579" y="2849732"/>
            <a:ext cx="1775534" cy="3364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489506-44F4-852C-FD76-999E9A5569A0}"/>
              </a:ext>
            </a:extLst>
          </p:cNvPr>
          <p:cNvCxnSpPr>
            <a:cxnSpLocks/>
          </p:cNvCxnSpPr>
          <p:nvPr/>
        </p:nvCxnSpPr>
        <p:spPr>
          <a:xfrm flipH="1" flipV="1">
            <a:off x="2034959" y="1171852"/>
            <a:ext cx="1551620" cy="16778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9ADD87-FD88-8713-A9C7-0557A894EC98}"/>
              </a:ext>
            </a:extLst>
          </p:cNvPr>
          <p:cNvSpPr txBox="1"/>
          <p:nvPr/>
        </p:nvSpPr>
        <p:spPr>
          <a:xfrm>
            <a:off x="603682" y="340855"/>
            <a:ext cx="3273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Realized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A1FE5-D1DC-0DE6-B160-7F7E27A4EBA6}"/>
              </a:ext>
            </a:extLst>
          </p:cNvPr>
          <p:cNvSpPr/>
          <p:nvPr/>
        </p:nvSpPr>
        <p:spPr>
          <a:xfrm>
            <a:off x="5548544" y="2725446"/>
            <a:ext cx="4163628" cy="3222594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3EA96B-665C-A698-B7C6-7EAC39F5AD40}"/>
              </a:ext>
            </a:extLst>
          </p:cNvPr>
          <p:cNvCxnSpPr>
            <a:cxnSpLocks/>
          </p:cNvCxnSpPr>
          <p:nvPr/>
        </p:nvCxnSpPr>
        <p:spPr>
          <a:xfrm flipV="1">
            <a:off x="9712172" y="1171852"/>
            <a:ext cx="0" cy="1553594"/>
          </a:xfrm>
          <a:prstGeom prst="straightConnector1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74DE9F-01CE-6CAE-1809-A52DB5B1DF4F}"/>
              </a:ext>
            </a:extLst>
          </p:cNvPr>
          <p:cNvSpPr txBox="1"/>
          <p:nvPr/>
        </p:nvSpPr>
        <p:spPr>
          <a:xfrm>
            <a:off x="7424229" y="461640"/>
            <a:ext cx="4164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B050"/>
                </a:solidFill>
              </a:rPr>
              <a:t>Theoretical  AI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B241E-88F4-77A0-4A54-89542C41BDAD}"/>
              </a:ext>
            </a:extLst>
          </p:cNvPr>
          <p:cNvCxnSpPr/>
          <p:nvPr/>
        </p:nvCxnSpPr>
        <p:spPr>
          <a:xfrm>
            <a:off x="5486398" y="206058"/>
            <a:ext cx="0" cy="6858000"/>
          </a:xfrm>
          <a:prstGeom prst="line">
            <a:avLst/>
          </a:prstGeom>
          <a:ln w="76200"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52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BE5395-8B7E-652A-5F79-0DC44FF2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71924"/>
            <a:ext cx="33528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99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mazon.com: 2001: A Space Odyssey - Movie Poster (Astronaut - Space  Station) (Size: 24 x 36 inches) : Office Products">
            <a:extLst>
              <a:ext uri="{FF2B5EF4-FFF2-40B4-BE49-F238E27FC236}">
                <a16:creationId xmlns:a16="http://schemas.microsoft.com/office/drawing/2014/main" id="{6F0CAB0A-135E-DEA8-F41E-53B5E1E3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976605" cy="599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L 9000 | 2001: A Space Odyssey Wiki | Fandom">
            <a:extLst>
              <a:ext uri="{FF2B5EF4-FFF2-40B4-BE49-F238E27FC236}">
                <a16:creationId xmlns:a16="http://schemas.microsoft.com/office/drawing/2014/main" id="{B1737983-68E0-B8B2-E0EA-BFE20495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8225"/>
            <a:ext cx="3976605" cy="200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r (2013) - IMDb">
            <a:extLst>
              <a:ext uri="{FF2B5EF4-FFF2-40B4-BE49-F238E27FC236}">
                <a16:creationId xmlns:a16="http://schemas.microsoft.com/office/drawing/2014/main" id="{B82CD5DB-1BE6-D321-FFE4-58735454B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02" y="9189"/>
            <a:ext cx="43611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A.I. Artificial Intelligence movie review (2001) | Roger Ebert">
            <a:extLst>
              <a:ext uri="{FF2B5EF4-FFF2-40B4-BE49-F238E27FC236}">
                <a16:creationId xmlns:a16="http://schemas.microsoft.com/office/drawing/2014/main" id="{FFC822BE-6116-B2B1-CB03-93FA163B5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97" y="9189"/>
            <a:ext cx="4099008" cy="684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1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erminator Genisys | Rotten Tomatoes">
            <a:extLst>
              <a:ext uri="{FF2B5EF4-FFF2-40B4-BE49-F238E27FC236}">
                <a16:creationId xmlns:a16="http://schemas.microsoft.com/office/drawing/2014/main" id="{EB80611D-8E94-329D-4B54-0B9A7AFC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45095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mazon.com: I, Robot (Two-Disc All-Access Collector's Edition) : Will  Smith, Bridget Moynahan, Bruce Greenwood, Alan Tudyk, James Cromwell,  Adrian Ricard, Chi McBride, Jerry Wasserman, Fiona Hogan, Peter Shinkoda,  Terry Chen, David Haysom,">
            <a:extLst>
              <a:ext uri="{FF2B5EF4-FFF2-40B4-BE49-F238E27FC236}">
                <a16:creationId xmlns:a16="http://schemas.microsoft.com/office/drawing/2014/main" id="{8A6FE9D7-55DD-EE8B-F3E7-D06D8ED1C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91" y="0"/>
            <a:ext cx="4101809" cy="61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he Matrix Imax (Keanu Reeves, Carrie-anne Moss) Movie, 49% OFF">
            <a:extLst>
              <a:ext uri="{FF2B5EF4-FFF2-40B4-BE49-F238E27FC236}">
                <a16:creationId xmlns:a16="http://schemas.microsoft.com/office/drawing/2014/main" id="{C6194433-EEAD-D887-47FE-7082AFE6A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095" y="435"/>
            <a:ext cx="4101810" cy="615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65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9D53AA4F-356D-AD5C-9D07-59A6365C7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33"/>
          <a:stretch/>
        </p:blipFill>
        <p:spPr bwMode="auto">
          <a:xfrm rot="16200000">
            <a:off x="-1825700" y="1825700"/>
            <a:ext cx="6858003" cy="320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6710749F-D082-EB6F-28B4-6D7C933AC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3" r="31653"/>
          <a:stretch/>
        </p:blipFill>
        <p:spPr bwMode="auto">
          <a:xfrm>
            <a:off x="417250" y="1671849"/>
            <a:ext cx="2315754" cy="327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Understanding 'Hey Siri' — how to use it, commands, and more | AppleInsider">
            <a:extLst>
              <a:ext uri="{FF2B5EF4-FFF2-40B4-BE49-F238E27FC236}">
                <a16:creationId xmlns:a16="http://schemas.microsoft.com/office/drawing/2014/main" id="{A6EBB417-8F3E-C9DA-57EE-75B7A8D61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33"/>
          <a:stretch/>
        </p:blipFill>
        <p:spPr bwMode="auto">
          <a:xfrm rot="16200000">
            <a:off x="797651" y="4449049"/>
            <a:ext cx="1611297" cy="320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You Can Now Get Amazon Alexa On Your Windows 10 PC PCMag, 42% OFF">
            <a:extLst>
              <a:ext uri="{FF2B5EF4-FFF2-40B4-BE49-F238E27FC236}">
                <a16:creationId xmlns:a16="http://schemas.microsoft.com/office/drawing/2014/main" id="{9A8ADCC9-E8D9-5A4A-D3A7-A2D1AC831D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2" t="5973" r="23959" b="83934"/>
          <a:stretch/>
        </p:blipFill>
        <p:spPr bwMode="auto">
          <a:xfrm rot="16200000">
            <a:off x="-3867732" y="4452177"/>
            <a:ext cx="17025053" cy="287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 Can Now Get Amazon Alexa On Your Windows 10 PC PCMag, 42% OFF">
            <a:extLst>
              <a:ext uri="{FF2B5EF4-FFF2-40B4-BE49-F238E27FC236}">
                <a16:creationId xmlns:a16="http://schemas.microsoft.com/office/drawing/2014/main" id="{BF311B6F-7FFC-EB72-848E-CC1C1FC83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2" t="5973" r="23959" b="25832"/>
          <a:stretch/>
        </p:blipFill>
        <p:spPr bwMode="auto">
          <a:xfrm>
            <a:off x="3468200" y="2189964"/>
            <a:ext cx="2286922" cy="223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rtana Just Got Microsoft Back in the Smartphone Game | WIRED">
            <a:extLst>
              <a:ext uri="{FF2B5EF4-FFF2-40B4-BE49-F238E27FC236}">
                <a16:creationId xmlns:a16="http://schemas.microsoft.com/office/drawing/2014/main" id="{73A7613E-7F57-E8A1-DA8C-414D3C18E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r="28608" b="82168"/>
          <a:stretch/>
        </p:blipFill>
        <p:spPr bwMode="auto">
          <a:xfrm rot="16200000">
            <a:off x="2939076" y="3074509"/>
            <a:ext cx="9378452" cy="309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rtana Just Got Microsoft Back in the Smartphone Game | WIRED">
            <a:extLst>
              <a:ext uri="{FF2B5EF4-FFF2-40B4-BE49-F238E27FC236}">
                <a16:creationId xmlns:a16="http://schemas.microsoft.com/office/drawing/2014/main" id="{FB899DA7-9438-12E8-8C52-29955D240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9" t="12848" r="28608" b="32039"/>
          <a:stretch/>
        </p:blipFill>
        <p:spPr bwMode="auto">
          <a:xfrm>
            <a:off x="6818185" y="2390914"/>
            <a:ext cx="2000337" cy="203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Assistant on the App Store">
            <a:extLst>
              <a:ext uri="{FF2B5EF4-FFF2-40B4-BE49-F238E27FC236}">
                <a16:creationId xmlns:a16="http://schemas.microsoft.com/office/drawing/2014/main" id="{5F23F452-C0BB-3BD0-6099-CDA659373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3" t="23333" r="32731" b="22372"/>
          <a:stretch/>
        </p:blipFill>
        <p:spPr bwMode="auto">
          <a:xfrm>
            <a:off x="9647213" y="2600047"/>
            <a:ext cx="1947023" cy="165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28818-D850-191A-E6A7-055BFDA46903}"/>
              </a:ext>
            </a:extLst>
          </p:cNvPr>
          <p:cNvSpPr txBox="1"/>
          <p:nvPr/>
        </p:nvSpPr>
        <p:spPr>
          <a:xfrm>
            <a:off x="4992746" y="512684"/>
            <a:ext cx="2356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b="1" dirty="0">
                <a:solidFill>
                  <a:schemeClr val="bg1"/>
                </a:solidFill>
              </a:rPr>
              <a:t>HEY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0F7A1-930A-2AE3-F72D-62309C2830AB}"/>
              </a:ext>
            </a:extLst>
          </p:cNvPr>
          <p:cNvSpPr txBox="1"/>
          <p:nvPr/>
        </p:nvSpPr>
        <p:spPr>
          <a:xfrm>
            <a:off x="835300" y="4450247"/>
            <a:ext cx="153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Siri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(Apple)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3F7858-8FDD-9CB1-C7CB-782BE5D6A310}"/>
              </a:ext>
            </a:extLst>
          </p:cNvPr>
          <p:cNvSpPr txBox="1"/>
          <p:nvPr/>
        </p:nvSpPr>
        <p:spPr>
          <a:xfrm>
            <a:off x="3661700" y="4480314"/>
            <a:ext cx="1943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Alexa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(Amazon)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821AA9-98ED-E6E4-10A8-0D6AA8347EFB}"/>
              </a:ext>
            </a:extLst>
          </p:cNvPr>
          <p:cNvSpPr txBox="1"/>
          <p:nvPr/>
        </p:nvSpPr>
        <p:spPr>
          <a:xfrm>
            <a:off x="6580671" y="4483338"/>
            <a:ext cx="218681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Cortana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 (Microsoft)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1DD38-FBBA-9554-6662-C3ECA66DC20D}"/>
              </a:ext>
            </a:extLst>
          </p:cNvPr>
          <p:cNvSpPr txBox="1"/>
          <p:nvPr/>
        </p:nvSpPr>
        <p:spPr>
          <a:xfrm>
            <a:off x="9216429" y="4603425"/>
            <a:ext cx="2808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Google Assistant</a:t>
            </a:r>
          </a:p>
          <a:p>
            <a:pPr algn="ctr"/>
            <a:r>
              <a:rPr lang="en-US" sz="2800" dirty="0"/>
              <a:t> (Google)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40190-3459-921B-79D6-62FA48FEE3D4}"/>
              </a:ext>
            </a:extLst>
          </p:cNvPr>
          <p:cNvSpPr txBox="1"/>
          <p:nvPr/>
        </p:nvSpPr>
        <p:spPr>
          <a:xfrm>
            <a:off x="1225118" y="6194245"/>
            <a:ext cx="10129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Virtual Personal Assistants</a:t>
            </a:r>
          </a:p>
        </p:txBody>
      </p:sp>
    </p:spTree>
    <p:extLst>
      <p:ext uri="{BB962C8B-B14F-4D97-AF65-F5344CB8AC3E}">
        <p14:creationId xmlns:p14="http://schemas.microsoft.com/office/powerpoint/2010/main" val="147879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: how are schools using the technology in classrooms?">
            <a:extLst>
              <a:ext uri="{FF2B5EF4-FFF2-40B4-BE49-F238E27FC236}">
                <a16:creationId xmlns:a16="http://schemas.microsoft.com/office/drawing/2014/main" id="{F12C4042-80B0-0FCB-76EB-B40ABE353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34"/>
          <a:stretch/>
        </p:blipFill>
        <p:spPr bwMode="auto">
          <a:xfrm>
            <a:off x="4263571" y="2466974"/>
            <a:ext cx="430893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 In HealthCare Is Making Our World Healthier">
            <a:extLst>
              <a:ext uri="{FF2B5EF4-FFF2-40B4-BE49-F238E27FC236}">
                <a16:creationId xmlns:a16="http://schemas.microsoft.com/office/drawing/2014/main" id="{02C10C91-FDD6-DD20-0680-2CDCF283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0474"/>
            <a:ext cx="39116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AI Can Transform The Transportation Industry">
            <a:extLst>
              <a:ext uri="{FF2B5EF4-FFF2-40B4-BE49-F238E27FC236}">
                <a16:creationId xmlns:a16="http://schemas.microsoft.com/office/drawing/2014/main" id="{B68EB1A1-A8C3-0414-B2E6-E3A947374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510" y="200024"/>
            <a:ext cx="3849389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Artificial Intelligence Can Be Used in Agriculture">
            <a:extLst>
              <a:ext uri="{FF2B5EF4-FFF2-40B4-BE49-F238E27FC236}">
                <a16:creationId xmlns:a16="http://schemas.microsoft.com/office/drawing/2014/main" id="{B0231B0C-E128-6E42-2A23-CC73B7FF2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5" y="100387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Generative AI in E-commerce: 6 Top Use Cases | Persado">
            <a:extLst>
              <a:ext uri="{FF2B5EF4-FFF2-40B4-BE49-F238E27FC236}">
                <a16:creationId xmlns:a16="http://schemas.microsoft.com/office/drawing/2014/main" id="{9E17115C-2B99-BD25-AC00-07E4032A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2657475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he Future of Entertainment: Age of Convergence">
            <a:extLst>
              <a:ext uri="{FF2B5EF4-FFF2-40B4-BE49-F238E27FC236}">
                <a16:creationId xmlns:a16="http://schemas.microsoft.com/office/drawing/2014/main" id="{1D43C916-E8F1-1659-9A5E-D9B91743D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7" y="2991684"/>
            <a:ext cx="3849390" cy="22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obotics">
            <a:extLst>
              <a:ext uri="{FF2B5EF4-FFF2-40B4-BE49-F238E27FC236}">
                <a16:creationId xmlns:a16="http://schemas.microsoft.com/office/drawing/2014/main" id="{84FC2FEE-60C7-93C1-E583-49327AAFC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6" y="2370338"/>
            <a:ext cx="5016993" cy="334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6" descr="AI in Social Media: The Benefits and Risks">
            <a:extLst>
              <a:ext uri="{FF2B5EF4-FFF2-40B4-BE49-F238E27FC236}">
                <a16:creationId xmlns:a16="http://schemas.microsoft.com/office/drawing/2014/main" id="{4AFD5B06-CB70-B708-1245-4D4799B28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 descr="AI Based Video Surveillance, 46% OFF | jadlogcuritiba.com.br">
            <a:extLst>
              <a:ext uri="{FF2B5EF4-FFF2-40B4-BE49-F238E27FC236}">
                <a16:creationId xmlns:a16="http://schemas.microsoft.com/office/drawing/2014/main" id="{37B79EB7-7A03-32B3-44D8-C7B72057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2552700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I in Finance: Applications, Use Cases, and Future Prospects">
            <a:extLst>
              <a:ext uri="{FF2B5EF4-FFF2-40B4-BE49-F238E27FC236}">
                <a16:creationId xmlns:a16="http://schemas.microsoft.com/office/drawing/2014/main" id="{BDF6DEED-AEC8-B3CA-B710-DD93057A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289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The Evolution of Astronomical AI - DataScienceCentral.com">
            <a:extLst>
              <a:ext uri="{FF2B5EF4-FFF2-40B4-BE49-F238E27FC236}">
                <a16:creationId xmlns:a16="http://schemas.microsoft.com/office/drawing/2014/main" id="{69355835-5306-950D-DDC2-CBA3631B6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9E6FB6-7901-3912-E034-3D17B4C05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4437" y="300037"/>
            <a:ext cx="976312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96B9DB-3BEE-22FF-8328-D002A7DD862C}"/>
              </a:ext>
            </a:extLst>
          </p:cNvPr>
          <p:cNvSpPr/>
          <p:nvPr/>
        </p:nvSpPr>
        <p:spPr>
          <a:xfrm>
            <a:off x="0" y="0"/>
            <a:ext cx="32403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amazon gift card $25">
            <a:extLst>
              <a:ext uri="{FF2B5EF4-FFF2-40B4-BE49-F238E27FC236}">
                <a16:creationId xmlns:a16="http://schemas.microsoft.com/office/drawing/2014/main" id="{87C1C6D6-6F70-6242-4418-2F2825A9B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" t="16263" r="4819" b="10921"/>
          <a:stretch/>
        </p:blipFill>
        <p:spPr bwMode="auto">
          <a:xfrm>
            <a:off x="208625" y="1722916"/>
            <a:ext cx="2823100" cy="306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8C7B26-12F5-3765-A0FE-D5FA5A696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311" y="241611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56EC07-5CE0-5E47-E9CE-5AC107A119C9}"/>
              </a:ext>
            </a:extLst>
          </p:cNvPr>
          <p:cNvSpPr/>
          <p:nvPr/>
        </p:nvSpPr>
        <p:spPr>
          <a:xfrm>
            <a:off x="6210672" y="0"/>
            <a:ext cx="31205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Netflix - YouTube">
            <a:extLst>
              <a:ext uri="{FF2B5EF4-FFF2-40B4-BE49-F238E27FC236}">
                <a16:creationId xmlns:a16="http://schemas.microsoft.com/office/drawing/2014/main" id="{9A9E8201-765D-5DD1-72C1-31FA4BC4E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2" y="2223853"/>
            <a:ext cx="2410293" cy="241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id Facebook really change its logo? See if you can spot the difference |  Tech News">
            <a:extLst>
              <a:ext uri="{FF2B5EF4-FFF2-40B4-BE49-F238E27FC236}">
                <a16:creationId xmlns:a16="http://schemas.microsoft.com/office/drawing/2014/main" id="{B7C2E835-3A00-A47C-7944-03B2C9E22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9" r="23027"/>
          <a:stretch/>
        </p:blipFill>
        <p:spPr bwMode="auto">
          <a:xfrm>
            <a:off x="9744169" y="2308194"/>
            <a:ext cx="2051293" cy="220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04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I in Social Media: The Benefits and Risks">
            <a:extLst>
              <a:ext uri="{FF2B5EF4-FFF2-40B4-BE49-F238E27FC236}">
                <a16:creationId xmlns:a16="http://schemas.microsoft.com/office/drawing/2014/main" id="{A0B19A50-E63E-F442-53EC-8705AB7E2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I in Social Media: The Benefits and Risks">
            <a:extLst>
              <a:ext uri="{FF2B5EF4-FFF2-40B4-BE49-F238E27FC236}">
                <a16:creationId xmlns:a16="http://schemas.microsoft.com/office/drawing/2014/main" id="{3D7B60AC-10AA-95CD-66F8-1C8304F4B1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07AD318-9100-679C-0CBE-BE174BD495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>
            <a:extLst>
              <a:ext uri="{FF2B5EF4-FFF2-40B4-BE49-F238E27FC236}">
                <a16:creationId xmlns:a16="http://schemas.microsoft.com/office/drawing/2014/main" id="{FF7B2598-FC82-F587-EE43-D9DE60749D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E6BC2-8310-CA28-8313-1F8D545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71500"/>
            <a:ext cx="11430000" cy="5715000"/>
          </a:xfrm>
          <a:prstGeom prst="rect">
            <a:avLst/>
          </a:prstGeom>
        </p:spPr>
      </p:pic>
      <p:pic>
        <p:nvPicPr>
          <p:cNvPr id="4106" name="Picture 10" descr="Using Adaptive AI to Improve the Gaming Experience | Bench Talk">
            <a:extLst>
              <a:ext uri="{FF2B5EF4-FFF2-40B4-BE49-F238E27FC236}">
                <a16:creationId xmlns:a16="http://schemas.microsoft.com/office/drawing/2014/main" id="{E1064797-18EC-CA47-285A-3C5F76CBD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55746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8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42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</p:spTree>
    <p:extLst>
      <p:ext uri="{BB962C8B-B14F-4D97-AF65-F5344CB8AC3E}">
        <p14:creationId xmlns:p14="http://schemas.microsoft.com/office/powerpoint/2010/main" val="26334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</p:spTree>
    <p:extLst>
      <p:ext uri="{BB962C8B-B14F-4D97-AF65-F5344CB8AC3E}">
        <p14:creationId xmlns:p14="http://schemas.microsoft.com/office/powerpoint/2010/main" val="51047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197581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C8EDF8-0A8D-5A3A-E4D3-3794C8F0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62E14-FFF3-1308-E739-A1B9B08ECDBE}"/>
              </a:ext>
            </a:extLst>
          </p:cNvPr>
          <p:cNvSpPr txBox="1"/>
          <p:nvPr/>
        </p:nvSpPr>
        <p:spPr>
          <a:xfrm>
            <a:off x="4314548" y="315157"/>
            <a:ext cx="6143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Capabilities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380A1-CEBD-113F-69FB-72379ECE30EC}"/>
              </a:ext>
            </a:extLst>
          </p:cNvPr>
          <p:cNvSpPr txBox="1"/>
          <p:nvPr/>
        </p:nvSpPr>
        <p:spPr>
          <a:xfrm>
            <a:off x="878249" y="929520"/>
            <a:ext cx="1015663" cy="590931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 Functionalities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807ABC-E3C7-994A-3BC3-A2F9B55DDB3F}"/>
              </a:ext>
            </a:extLst>
          </p:cNvPr>
          <p:cNvCxnSpPr>
            <a:cxnSpLocks/>
          </p:cNvCxnSpPr>
          <p:nvPr/>
        </p:nvCxnSpPr>
        <p:spPr>
          <a:xfrm>
            <a:off x="2707689" y="1154097"/>
            <a:ext cx="9028591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DCE5A6-5CF2-57B8-3C7C-FA9D5E9BCFBF}"/>
              </a:ext>
            </a:extLst>
          </p:cNvPr>
          <p:cNvCxnSpPr>
            <a:cxnSpLocks/>
          </p:cNvCxnSpPr>
          <p:nvPr/>
        </p:nvCxnSpPr>
        <p:spPr>
          <a:xfrm>
            <a:off x="1893912" y="1238487"/>
            <a:ext cx="0" cy="52008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08B5A-3A24-117D-C9E9-D92FC4CE74D2}"/>
              </a:ext>
            </a:extLst>
          </p:cNvPr>
          <p:cNvSpPr/>
          <p:nvPr/>
        </p:nvSpPr>
        <p:spPr>
          <a:xfrm>
            <a:off x="2524875" y="2112939"/>
            <a:ext cx="1979720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Narrow AI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(Weak AI)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A33629-B350-70DC-76CB-14CDD29D5392}"/>
              </a:ext>
            </a:extLst>
          </p:cNvPr>
          <p:cNvSpPr/>
          <p:nvPr/>
        </p:nvSpPr>
        <p:spPr>
          <a:xfrm>
            <a:off x="5374276" y="1904259"/>
            <a:ext cx="275207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rtificial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eneral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ntelligence (AGI)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(Strong AI)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C26D86-D3C6-A35F-CB2A-36F0732FE775}"/>
              </a:ext>
            </a:extLst>
          </p:cNvPr>
          <p:cNvSpPr/>
          <p:nvPr/>
        </p:nvSpPr>
        <p:spPr>
          <a:xfrm>
            <a:off x="8753380" y="1704514"/>
            <a:ext cx="2840847" cy="10919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Superintelligence (ASI)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(Super AI)</a:t>
            </a:r>
          </a:p>
        </p:txBody>
      </p:sp>
    </p:spTree>
    <p:extLst>
      <p:ext uri="{BB962C8B-B14F-4D97-AF65-F5344CB8AC3E}">
        <p14:creationId xmlns:p14="http://schemas.microsoft.com/office/powerpoint/2010/main" val="395767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694</Words>
  <Application>Microsoft Office PowerPoint</Application>
  <PresentationFormat>Widescreen</PresentationFormat>
  <Paragraphs>177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Priyanga Dilini Talagala</dc:creator>
  <cp:lastModifiedBy>Priyanga Dilini Talagala</cp:lastModifiedBy>
  <cp:revision>11</cp:revision>
  <dcterms:created xsi:type="dcterms:W3CDTF">2024-03-16T13:57:17Z</dcterms:created>
  <dcterms:modified xsi:type="dcterms:W3CDTF">2024-03-19T18:31:31Z</dcterms:modified>
</cp:coreProperties>
</file>